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1993219141" r:id="rId3"/>
    <p:sldId id="1993219172" r:id="rId4"/>
    <p:sldId id="1993219173" r:id="rId5"/>
    <p:sldId id="1993219151" r:id="rId6"/>
    <p:sldId id="1993219174" r:id="rId7"/>
    <p:sldId id="1993219166" r:id="rId8"/>
    <p:sldId id="1993219168" r:id="rId9"/>
    <p:sldId id="1993219171" r:id="rId10"/>
    <p:sldId id="257" r:id="rId1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8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5F8DA-E1E9-464D-9AC5-D621B4BEA996}" type="datetimeFigureOut">
              <a:rPr lang="th-TH" smtClean="0"/>
              <a:t>15/02/65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BC489-9B61-4289-AEFF-50AC122B30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813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DE373-3B03-4D4F-BF1A-A42585EF0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2E4ED-59ED-45C9-B860-C1ECA7BA9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B3539-9115-45D4-AC53-B7355A2D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2AF4-8526-486B-A5A1-5AF47DF9E190}" type="datetimeFigureOut">
              <a:rPr lang="th-TH" smtClean="0"/>
              <a:t>15/02/65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8C0FB-5EC9-4468-8694-68DACA57B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AAE7A-54B3-4B34-A819-19C80ACAD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7BBE-55CA-4CA0-B078-87426CF0BB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950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5032-32E2-489D-96CB-8102845C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DBA19-B58F-4CC9-8224-5E5DCCA67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EABD1-4F66-4FE6-9EE9-A7F5169FC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2AF4-8526-486B-A5A1-5AF47DF9E190}" type="datetimeFigureOut">
              <a:rPr lang="th-TH" smtClean="0"/>
              <a:t>15/02/65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79C75-49EE-44E9-B373-32FB052E8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B5410-EDC8-4098-A5A7-A987CBBA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7BBE-55CA-4CA0-B078-87426CF0BB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318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47875A-1231-40DF-9364-2F7CE7C8DD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4D00C1-1FAF-420B-B193-5131298A7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6FFAD-7DDF-42CC-B3A6-312EFADCA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2AF4-8526-486B-A5A1-5AF47DF9E190}" type="datetimeFigureOut">
              <a:rPr lang="th-TH" smtClean="0"/>
              <a:t>15/02/65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74EF5-FCBE-434D-834D-6ED0C11A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CD9A9-DFD9-41CE-B3A2-343536E9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7BBE-55CA-4CA0-B078-87426CF0BB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448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D6CAD-CEBE-455F-8987-EC361787E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8ADAD-976E-4A4F-A121-236F306BA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9E061-1A91-4C1E-95C0-E3621CA0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2AF4-8526-486B-A5A1-5AF47DF9E190}" type="datetimeFigureOut">
              <a:rPr lang="th-TH" smtClean="0"/>
              <a:t>15/02/65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1E7E9-5BF1-46C8-8FFD-2B147AFD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54FFF-D365-4E55-8AD5-C1D35FE0A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7BBE-55CA-4CA0-B078-87426CF0BB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886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04CD2-FB82-4923-9B8C-69C68B823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16A83-DC4A-402A-B05F-387875EB1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A44AB-D636-4431-89B2-1344689E3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2AF4-8526-486B-A5A1-5AF47DF9E190}" type="datetimeFigureOut">
              <a:rPr lang="th-TH" smtClean="0"/>
              <a:t>15/02/65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77D11-BD92-4F5B-AAC6-A639626D6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3D11F-02B7-45F9-B994-0CA4F5287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7BBE-55CA-4CA0-B078-87426CF0BB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760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2ECE8-8AEA-432D-8152-64C47D05F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3ABB9-8CD3-47A0-BBBA-B349752AC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C25E2-E1B0-4C82-8E3B-F4206595A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18CDE-72BB-4F6F-A7E1-0CE3CD7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2AF4-8526-486B-A5A1-5AF47DF9E190}" type="datetimeFigureOut">
              <a:rPr lang="th-TH" smtClean="0"/>
              <a:t>15/02/65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0ADCC-C18A-4F9C-90CC-57F4108D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4E470-00B1-4019-8B1F-E40C7FD8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7BBE-55CA-4CA0-B078-87426CF0BB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695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17656-1485-41B7-AA61-1EE25DF47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A15BA-9B6B-4EF4-A485-07F355083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CD1E6-A7C3-46C5-A279-89B098DA8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8ABA6B-27BD-455B-A8D2-78ACA64BE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E772AA-1991-444F-B753-ABCC228670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1E015E-7081-47C7-A427-22DC83A7F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2AF4-8526-486B-A5A1-5AF47DF9E190}" type="datetimeFigureOut">
              <a:rPr lang="th-TH" smtClean="0"/>
              <a:t>15/02/65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868D13-FA20-4074-A6F2-8924EF173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9EB1CF-1128-4BD2-8E6F-45A1B74A6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7BBE-55CA-4CA0-B078-87426CF0BB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636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3466C-8277-4CC0-8E77-62E75257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D474B-B113-41D5-8A17-E408BCF51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2AF4-8526-486B-A5A1-5AF47DF9E190}" type="datetimeFigureOut">
              <a:rPr lang="th-TH" smtClean="0"/>
              <a:t>15/02/65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B5A41-D2D2-4A86-A1C0-FBD0AF155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2EE2B-E6DD-4D4B-9F03-AF0FC8C94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7BBE-55CA-4CA0-B078-87426CF0BB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71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F51E56-B9B6-417E-972E-B4D9229A5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2AF4-8526-486B-A5A1-5AF47DF9E190}" type="datetimeFigureOut">
              <a:rPr lang="th-TH" smtClean="0"/>
              <a:t>15/02/65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C74C0-B7B8-4D4C-B462-8D4AD30E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3D4ED-BBDE-4237-A520-6F31CF37E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7BBE-55CA-4CA0-B078-87426CF0BB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074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AEF0C-C3AB-4C37-B88E-02DEE990A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B848D-219F-4384-ABF4-F179193F0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BA8B4-B264-4B43-A167-69C5398FD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4D192-B5DD-475C-AF0C-0CA14D2A2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2AF4-8526-486B-A5A1-5AF47DF9E190}" type="datetimeFigureOut">
              <a:rPr lang="th-TH" smtClean="0"/>
              <a:t>15/02/65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76BCB-D3E3-483B-BDAA-3E96FF6B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B19DF-C2CA-49B9-82D2-50659116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7BBE-55CA-4CA0-B078-87426CF0BB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868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87306-D588-4154-B7E2-AE59C9519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C5161B-0B58-422E-AF8B-2F7F971330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A4F7E-D5F4-446A-8153-4AEEEED4E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3BC0E-B0C7-45EF-AFCB-8BE49A37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2AF4-8526-486B-A5A1-5AF47DF9E190}" type="datetimeFigureOut">
              <a:rPr lang="th-TH" smtClean="0"/>
              <a:t>15/02/65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FE40C-0E8D-413C-8F78-12D833D99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142AB-CCA8-441F-A0C5-1327618A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7BBE-55CA-4CA0-B078-87426CF0BB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077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F1BE3A-FC39-4483-8CC7-A3AC7702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FFCEE-F9A4-4C1D-BB14-948C97292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CF0A4-B627-478A-A950-F1877B040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C9282AF4-8526-486B-A5A1-5AF47DF9E190}" type="datetimeFigureOut">
              <a:rPr lang="th-TH" smtClean="0"/>
              <a:pPr/>
              <a:t>15/02/65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10F11-8FE7-49AA-9D2B-14859B9B0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ACFF5-BF6B-4848-B761-E9A9F592C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1F997BBE-55CA-4CA0-B078-87426CF0BBB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114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AC25-7B80-4263-9673-90268938B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6054"/>
            <a:ext cx="9144000" cy="1655762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r>
              <a:rPr lang="th-TH" sz="4000" dirty="0"/>
              <a:t>บริการผู้ป่วยไตวายเรื้อรัง</a:t>
            </a:r>
            <a:br>
              <a:rPr lang="th-TH" sz="4000" dirty="0"/>
            </a:br>
            <a:r>
              <a:rPr lang="th-TH" sz="4000" dirty="0"/>
              <a:t>ในระบบหลักประกันสุขภาพแห่งชาติ ปีงบประมาณ 2565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A38A73-7C4C-470C-80BA-263DE8E3A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54" y="2509728"/>
            <a:ext cx="9153038" cy="37922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FAE94D-E93C-4FD5-9BC3-74062AE5E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2" y="70295"/>
            <a:ext cx="1165288" cy="48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30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6044" y="1336431"/>
            <a:ext cx="4023359" cy="1544756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th-TH" sz="6600" b="1" i="1" dirty="0">
                <a:ln w="0"/>
                <a:solidFill>
                  <a:srgbClr val="0000CC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ขอบคุณค่ะ</a:t>
            </a:r>
            <a:endParaRPr lang="th-TH" sz="6600" b="1" dirty="0">
              <a:ln w="0"/>
              <a:solidFill>
                <a:srgbClr val="0000CC"/>
              </a:solidFill>
              <a:latin typeface="TH Fah kwang" pitchFamily="2" charset="-34"/>
              <a:cs typeface="TH Fah kwang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8BBD-7B16-4F47-961F-AA9B8F257E1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 descr="โลโก้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161"/>
            <a:ext cx="1504093" cy="6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 descr="หลอมรวมเครือข่าย"/>
          <p:cNvPicPr>
            <a:picLocks noChangeAspect="1" noChangeArrowheads="1"/>
          </p:cNvPicPr>
          <p:nvPr/>
        </p:nvPicPr>
        <p:blipFill>
          <a:blip r:embed="rId3"/>
          <a:srcRect l="14584" t="18919" r="10677" b="14865"/>
          <a:stretch>
            <a:fillRect/>
          </a:stretch>
        </p:blipFill>
        <p:spPr bwMode="auto">
          <a:xfrm>
            <a:off x="2431560" y="3037576"/>
            <a:ext cx="7328879" cy="2621541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921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3E4D8-31EA-4C61-9D5B-4B4CD0401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25277"/>
            <a:ext cx="11139855" cy="1071013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z="3600" dirty="0">
                <a:ea typeface="Tahoma" panose="020B0604030504040204" pitchFamily="34" charset="0"/>
              </a:rPr>
              <a:t>				ที่มา</a:t>
            </a:r>
            <a:endParaRPr lang="en-US" sz="3600" dirty="0">
              <a:ea typeface="Tahoma" panose="020B0604030504040204" pitchFamily="34" charset="0"/>
            </a:endParaRPr>
          </a:p>
        </p:txBody>
      </p:sp>
      <p:pic>
        <p:nvPicPr>
          <p:cNvPr id="4" name="Picture 3" descr="A group of men wearing masks and holding a sign&#10;&#10;Description automatically generated with low confidence">
            <a:extLst>
              <a:ext uri="{FF2B5EF4-FFF2-40B4-BE49-F238E27FC236}">
                <a16:creationId xmlns:a16="http://schemas.microsoft.com/office/drawing/2014/main" id="{B00A837B-98A1-4397-86A7-210FB9EC44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0" y="1156384"/>
            <a:ext cx="3241625" cy="23177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4C1A6C-5737-402C-89DF-9354A5299CDC}"/>
              </a:ext>
            </a:extLst>
          </p:cNvPr>
          <p:cNvSpPr txBox="1"/>
          <p:nvPr/>
        </p:nvSpPr>
        <p:spPr>
          <a:xfrm>
            <a:off x="364982" y="3565125"/>
            <a:ext cx="11462036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เห็นชอบให้ชดเชยค่าบริการฟอกเลือดด้วยเครื่องไตเทียม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แก่ผู้ป่วยโรค ไตวายเรื้อรังระยะสุดท้าย ที่ไม่สมัครใจรับบริการล้างไตทางช่องท้อง 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เพื่อให้เกิดความยืดหยุ่นและทางเลือกสำหรับผู้ป่วยไตวายเรื้อรังระยะสุดท้าย โดยคำนึงถึงความจำเป็นและคุณภาพบริการที่ผู้ป่วยจะได้รับ และใช้หลักการให้ประโยชน์ผู้ป่วยเป็นศูนย์กลาง (</a:t>
            </a:r>
            <a:r>
              <a:rPr lang="en-US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Patient-centered care)</a:t>
            </a:r>
            <a:r>
              <a:rPr lang="th-TH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ผู้ป่วยสามารถร่วมตัดสินใจเลือกวิธีการล้างไตกับแพทย์โดยคำนึงถึงเศร</a:t>
            </a:r>
            <a:r>
              <a:rPr lang="th-TH" b="1" dirty="0" err="1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ษฐา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นะ พยาธิสภาพของโรค ปัจจัยทางสังคม ความเหมาะสม</a:t>
            </a:r>
            <a:endParaRPr lang="th-TH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9FD950-ADF4-4471-A45F-22DFDC16B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1397" y="54162"/>
            <a:ext cx="1165288" cy="4857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654771-8766-4E50-99C1-AF687A674FE4}"/>
              </a:ext>
            </a:extLst>
          </p:cNvPr>
          <p:cNvSpPr txBox="1"/>
          <p:nvPr/>
        </p:nvSpPr>
        <p:spPr>
          <a:xfrm>
            <a:off x="2727539" y="5811894"/>
            <a:ext cx="6276077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โดยมีผลตั้งแต่วันรับบริการ วันที่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กุมภาพันธ์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เป็นต้นไป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C55660-C392-42AF-9DA8-49DE7C9B359A}"/>
              </a:ext>
            </a:extLst>
          </p:cNvPr>
          <p:cNvSpPr txBox="1"/>
          <p:nvPr/>
        </p:nvSpPr>
        <p:spPr>
          <a:xfrm>
            <a:off x="4227468" y="1857652"/>
            <a:ext cx="745873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มติการประชุมคณะกรรมการหลักประกันสุขภาพแห่งชาติ</a:t>
            </a:r>
            <a:r>
              <a:rPr lang="en-US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</a:p>
          <a:p>
            <a:r>
              <a:rPr lang="en-US" sz="3200" b="1" dirty="0" err="1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ครั้งที่</a:t>
            </a:r>
            <a:r>
              <a:rPr lang="en-US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1/2565 </a:t>
            </a:r>
            <a:r>
              <a:rPr lang="en-US" sz="3200" b="1" dirty="0" err="1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วันที่</a:t>
            </a:r>
            <a:r>
              <a:rPr lang="en-US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6 </a:t>
            </a:r>
            <a:r>
              <a:rPr lang="en-US" sz="3200" b="1" dirty="0" err="1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มกราคม</a:t>
            </a:r>
            <a:r>
              <a:rPr lang="th-TH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พ.ศ.</a:t>
            </a:r>
            <a:r>
              <a:rPr lang="en-US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2565</a:t>
            </a:r>
          </a:p>
        </p:txBody>
      </p:sp>
    </p:spTree>
    <p:extLst>
      <p:ext uri="{BB962C8B-B14F-4D97-AF65-F5344CB8AC3E}">
        <p14:creationId xmlns:p14="http://schemas.microsoft.com/office/powerpoint/2010/main" val="1604204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38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3ACEDE-F1C9-4378-9BCE-CA5796B5C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57200"/>
            <a:ext cx="10909640" cy="1368614"/>
          </a:xfrm>
        </p:spPr>
        <p:txBody>
          <a:bodyPr anchor="ctr">
            <a:normAutofit/>
          </a:bodyPr>
          <a:lstStyle/>
          <a:p>
            <a:r>
              <a:rPr lang="th-TH" sz="4100" dirty="0">
                <a:ea typeface="Cordia New" panose="020B0304020202020204" pitchFamily="34" charset="-34"/>
              </a:rPr>
              <a:t>เงื่อนไขกรณีบริการผู้ป่วยโรคไตวายเรื้อรัง ปีงบประมาณ </a:t>
            </a:r>
            <a:r>
              <a:rPr lang="en-US" sz="4100" dirty="0">
                <a:ea typeface="Cordia New" panose="020B0304020202020204" pitchFamily="34" charset="-34"/>
              </a:rPr>
              <a:t>2565 </a:t>
            </a:r>
            <a:br>
              <a:rPr lang="th-TH" sz="4100" dirty="0">
                <a:ea typeface="Cordia New" panose="020B0304020202020204" pitchFamily="34" charset="-34"/>
              </a:rPr>
            </a:br>
            <a:r>
              <a:rPr lang="th-TH" sz="4100" u="sng" dirty="0">
                <a:solidFill>
                  <a:schemeClr val="accent5">
                    <a:lumMod val="75000"/>
                  </a:schemeClr>
                </a:solidFill>
                <a:ea typeface="Cordia New" panose="020B0304020202020204" pitchFamily="34" charset="-34"/>
              </a:rPr>
              <a:t>ที่เปลี่ยนแปลง</a:t>
            </a:r>
            <a:endParaRPr lang="th-TH" sz="4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1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เปลี่ยนแปลงเพื่อเติบโต | SoftBankThai">
            <a:extLst>
              <a:ext uri="{FF2B5EF4-FFF2-40B4-BE49-F238E27FC236}">
                <a16:creationId xmlns:a16="http://schemas.microsoft.com/office/drawing/2014/main" id="{E976A47D-B0B5-42B6-A395-7EF497008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1527" y="2642616"/>
            <a:ext cx="4051442" cy="36057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การบริหารการเปลี่ยนแปลง ทำอย่างไรให้ราบรื่นมากที่สุด – Prakal&amp;#39;s Blog: HR  Knowledge Community">
            <a:extLst>
              <a:ext uri="{FF2B5EF4-FFF2-40B4-BE49-F238E27FC236}">
                <a16:creationId xmlns:a16="http://schemas.microsoft.com/office/drawing/2014/main" id="{A2D7EA9D-3F8D-4718-9A56-61F84EF0A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0588" y="2642616"/>
            <a:ext cx="5422231" cy="36057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0448064-D3E2-4A92-AA01-DD15CFA82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2" y="70295"/>
            <a:ext cx="1165288" cy="48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0A54-AFF4-43B2-8DEF-CF360B849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38" y="375868"/>
            <a:ext cx="10366323" cy="1085661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th-TH" dirty="0"/>
              <a:t>	การขึ้นทะเบียน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14595CA-995F-4544-A324-B4209AEABA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482045"/>
              </p:ext>
            </p:extLst>
          </p:nvPr>
        </p:nvGraphicFramePr>
        <p:xfrm>
          <a:off x="912838" y="1857353"/>
          <a:ext cx="10366324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3162">
                  <a:extLst>
                    <a:ext uri="{9D8B030D-6E8A-4147-A177-3AD203B41FA5}">
                      <a16:colId xmlns:a16="http://schemas.microsoft.com/office/drawing/2014/main" val="187572714"/>
                    </a:ext>
                  </a:extLst>
                </a:gridCol>
                <a:gridCol w="5183162">
                  <a:extLst>
                    <a:ext uri="{9D8B030D-6E8A-4147-A177-3AD203B41FA5}">
                      <a16:colId xmlns:a16="http://schemas.microsoft.com/office/drawing/2014/main" val="658247572"/>
                    </a:ext>
                  </a:extLst>
                </a:gridCol>
              </a:tblGrid>
              <a:tr h="45041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CAPD/APD </a:t>
                      </a:r>
                      <a:r>
                        <a:rPr lang="th-TH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เดิม</a:t>
                      </a:r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ก่อน 1 ก.พ. 2565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CAPD/APD </a:t>
                      </a:r>
                      <a:r>
                        <a:rPr lang="th-TH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ใหม่</a:t>
                      </a:r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ตั้งแต่ 1ก.พ. 2565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823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CAPD/APD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-- &gt; </a:t>
                      </a:r>
                      <a:r>
                        <a:rPr lang="th-TH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ส่งเอกสาร สปสช. เขต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-- &gt; </a:t>
                      </a:r>
                      <a:r>
                        <a:rPr lang="th-TH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สปสช.เขต ตรวจประเมินขึ้นทะเบียน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-- &gt; </a:t>
                      </a:r>
                      <a:r>
                        <a:rPr lang="th-TH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  <a:r>
                        <a:rPr kumimoji="0" lang="th-TH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หนังสือ ขอ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U/P </a:t>
                      </a:r>
                      <a:r>
                        <a:rPr kumimoji="0" lang="th-TH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เข้าโปรแกรม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DMIS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Seamless for DMIS </a:t>
                      </a:r>
                      <a:r>
                        <a:rPr kumimoji="0" lang="th-TH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ส่ง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e-mail : providercenter@nhso.go.th </a:t>
                      </a:r>
                      <a:endParaRPr lang="th-TH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27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HD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เดิม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ก่อน 3 ส.ค. 2564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HD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ใหม่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ตั้งแต่ 3 ส.ค. 2564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159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-- &gt; </a:t>
                      </a:r>
                      <a:r>
                        <a:rPr lang="th-TH" sz="2800" b="1" u="sng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กรณี รัฐใน สป.  </a:t>
                      </a:r>
                      <a:r>
                        <a:rPr lang="th-TH" sz="28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ผ่านความเห็นชอบ 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 </a:t>
                      </a:r>
                      <a:r>
                        <a:rPr lang="th-TH" sz="2800" dirty="0">
                          <a:solidFill>
                            <a:srgbClr val="0000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 เขต ก่อน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-- &gt; </a:t>
                      </a:r>
                      <a:r>
                        <a:rPr lang="th-TH" sz="280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ต. รับรอง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-- &gt;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ส่งเอกสาร สปสช. เขต เสนอ อปสข. เห็นชอบ และ ตรวจประเมินขึ้นทะเบียน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-- &gt; 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ส่งเอกสารไป สปสช.</a:t>
                      </a:r>
                    </a:p>
                    <a:p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360620"/>
                  </a:ext>
                </a:extLst>
              </a:tr>
            </a:tbl>
          </a:graphicData>
        </a:graphic>
      </p:graphicFrame>
      <p:pic>
        <p:nvPicPr>
          <p:cNvPr id="7" name="Picture 6" descr="ผลการค้นหารูปภาพสำหรับ โรงพยาบาล">
            <a:extLst>
              <a:ext uri="{FF2B5EF4-FFF2-40B4-BE49-F238E27FC236}">
                <a16:creationId xmlns:a16="http://schemas.microsoft.com/office/drawing/2014/main" id="{E277217B-D7C5-4C66-B34C-1D4AA6CF6F5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724" y="265589"/>
            <a:ext cx="1797537" cy="108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D5099A-A68A-431A-8F18-64308CF7A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2" y="70295"/>
            <a:ext cx="1165288" cy="48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7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72BB16-D9C3-4809-A913-AD3B22228DC3}"/>
              </a:ext>
            </a:extLst>
          </p:cNvPr>
          <p:cNvSpPr txBox="1"/>
          <p:nvPr/>
        </p:nvSpPr>
        <p:spPr>
          <a:xfrm>
            <a:off x="0" y="127988"/>
            <a:ext cx="121920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lvl="2" algn="ctr" defTabSz="914377">
              <a:defRPr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การลงทะเบียนผู้ป่วย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CRF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ในโปรแกรม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DMIS-CKD</a:t>
            </a:r>
          </a:p>
        </p:txBody>
      </p:sp>
      <p:pic>
        <p:nvPicPr>
          <p:cNvPr id="35" name="Picture 34" descr="LOGO_THA">
            <a:extLst>
              <a:ext uri="{FF2B5EF4-FFF2-40B4-BE49-F238E27FC236}">
                <a16:creationId xmlns:a16="http://schemas.microsoft.com/office/drawing/2014/main" id="{7C2D087E-A116-4F9A-A443-C8B30B4B1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80575" y="0"/>
            <a:ext cx="911423" cy="3837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44A892CB-5AD7-48F3-BE8F-70904BBF1C79}"/>
              </a:ext>
            </a:extLst>
          </p:cNvPr>
          <p:cNvGrpSpPr/>
          <p:nvPr/>
        </p:nvGrpSpPr>
        <p:grpSpPr>
          <a:xfrm>
            <a:off x="1234609" y="1015057"/>
            <a:ext cx="10300898" cy="5075165"/>
            <a:chOff x="1431556" y="972854"/>
            <a:chExt cx="10300898" cy="50751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C67F60-2CDC-47C5-A121-23F6F4087DC7}"/>
                </a:ext>
              </a:extLst>
            </p:cNvPr>
            <p:cNvSpPr txBox="1"/>
            <p:nvPr/>
          </p:nvSpPr>
          <p:spPr>
            <a:xfrm>
              <a:off x="2153756" y="2634388"/>
              <a:ext cx="1390152" cy="120032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4925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marL="0" lvl="2" algn="ctr" defTabSz="914377"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Self pay</a:t>
              </a:r>
              <a:br>
                <a:rPr lang="en-US" sz="24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en-US" sz="24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th-TH" sz="24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รับ </a:t>
              </a:r>
              <a:r>
                <a:rPr lang="en-US" sz="24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EPO </a:t>
              </a:r>
              <a:r>
                <a:rPr lang="th-TH" sz="24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ในระบบสปสช.</a:t>
              </a:r>
              <a:r>
                <a:rPr lang="en-US" sz="24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353611-8026-4896-B876-EB9E05F9670D}"/>
                </a:ext>
              </a:extLst>
            </p:cNvPr>
            <p:cNvSpPr txBox="1"/>
            <p:nvPr/>
          </p:nvSpPr>
          <p:spPr>
            <a:xfrm>
              <a:off x="5722577" y="2205012"/>
              <a:ext cx="1513025" cy="5232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4925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marL="0" lvl="2" algn="ctr" defTabSz="914377">
                <a:defRPr/>
              </a:pPr>
              <a:r>
                <a:rPr lang="en-US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New HD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D174815-017D-437B-B641-4C8A6F91D551}"/>
                </a:ext>
              </a:extLst>
            </p:cNvPr>
            <p:cNvSpPr txBox="1"/>
            <p:nvPr/>
          </p:nvSpPr>
          <p:spPr>
            <a:xfrm>
              <a:off x="6673907" y="3450046"/>
              <a:ext cx="2865206" cy="4616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4925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marL="0" lvl="2" algn="ctr" defTabSz="914377">
                <a:defRPr/>
              </a:pPr>
              <a:r>
                <a:rPr lang="th-TH" sz="24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หน่วยบริการรับส่งต่อทั่วไป</a:t>
              </a:r>
              <a:endParaRPr lang="en-US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0992685-39BE-402E-BBAD-E2AC19589DDB}"/>
                </a:ext>
              </a:extLst>
            </p:cNvPr>
            <p:cNvSpPr txBox="1"/>
            <p:nvPr/>
          </p:nvSpPr>
          <p:spPr>
            <a:xfrm>
              <a:off x="4410666" y="4027066"/>
              <a:ext cx="2342131" cy="4616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4925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marL="0" lvl="2" algn="ctr" defTabSz="914377">
                <a:defRPr/>
              </a:pPr>
              <a:r>
                <a:rPr lang="th-TH" sz="24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ส่งต่อหน่วยฟอกไตอื่น</a:t>
              </a:r>
              <a:endParaRPr lang="en-US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5E09480-015B-4EFE-B39B-D2F822D63122}"/>
                </a:ext>
              </a:extLst>
            </p:cNvPr>
            <p:cNvSpPr txBox="1"/>
            <p:nvPr/>
          </p:nvSpPr>
          <p:spPr>
            <a:xfrm>
              <a:off x="9017943" y="1747406"/>
              <a:ext cx="2714511" cy="8309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4925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marL="0" lvl="2" algn="ctr" defTabSz="914377"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CAPD, APD, KT</a:t>
              </a:r>
            </a:p>
            <a:p>
              <a:pPr marL="0" lvl="2" algn="ctr" defTabSz="914377">
                <a:defRPr/>
              </a:pPr>
              <a:r>
                <a:rPr lang="th-TH" sz="24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 </a:t>
              </a:r>
              <a:r>
                <a:rPr lang="en-US" sz="24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HD</a:t>
              </a:r>
              <a:r>
                <a:rPr lang="th-TH" sz="24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ที่มาจากสิทธิอื่น</a:t>
              </a:r>
              <a:r>
                <a:rPr lang="en-US" sz="24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0CD65ED-A8F6-4A3A-8FA5-954B278A6FE2}"/>
                </a:ext>
              </a:extLst>
            </p:cNvPr>
            <p:cNvSpPr/>
            <p:nvPr/>
          </p:nvSpPr>
          <p:spPr>
            <a:xfrm>
              <a:off x="1987066" y="1950400"/>
              <a:ext cx="532175" cy="50922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th-TH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6F3FFF1-D121-47C5-80B7-DDA1FB7A9A76}"/>
                </a:ext>
              </a:extLst>
            </p:cNvPr>
            <p:cNvSpPr/>
            <p:nvPr/>
          </p:nvSpPr>
          <p:spPr>
            <a:xfrm>
              <a:off x="5049557" y="2125164"/>
              <a:ext cx="532175" cy="50922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th-TH" sz="1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9EE40A2-FF08-48F4-BA26-7458CC35B475}"/>
                </a:ext>
              </a:extLst>
            </p:cNvPr>
            <p:cNvSpPr/>
            <p:nvPr/>
          </p:nvSpPr>
          <p:spPr>
            <a:xfrm>
              <a:off x="8435621" y="1829782"/>
              <a:ext cx="532175" cy="50922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1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th-TH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3CD9E1B-0121-4DE4-9048-BD44FC043227}"/>
                </a:ext>
              </a:extLst>
            </p:cNvPr>
            <p:cNvSpPr txBox="1"/>
            <p:nvPr/>
          </p:nvSpPr>
          <p:spPr>
            <a:xfrm>
              <a:off x="7791547" y="5586354"/>
              <a:ext cx="2203352" cy="4616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4925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marL="0" lvl="2" algn="ctr" defTabSz="914377">
                <a:defRPr/>
              </a:pPr>
              <a:r>
                <a:rPr lang="th-TH" sz="24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โปรแกรม </a:t>
              </a:r>
              <a:r>
                <a:rPr lang="en-US" sz="24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DMIS CKD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3C71A9-1FE9-4AF5-8290-0E57B2282CB8}"/>
                </a:ext>
              </a:extLst>
            </p:cNvPr>
            <p:cNvSpPr txBox="1"/>
            <p:nvPr/>
          </p:nvSpPr>
          <p:spPr>
            <a:xfrm>
              <a:off x="3040809" y="5054858"/>
              <a:ext cx="1712328" cy="83099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หน่วยบริการ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HD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*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defTabSz="914377">
                <a:defRPr/>
              </a:pP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ยืนยันในโปรแกรม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253C8C2-88B8-4918-83C8-CC20A3723D46}"/>
                </a:ext>
              </a:extLst>
            </p:cNvPr>
            <p:cNvSpPr txBox="1"/>
            <p:nvPr/>
          </p:nvSpPr>
          <p:spPr>
            <a:xfrm>
              <a:off x="8106510" y="4569599"/>
              <a:ext cx="1573427" cy="5232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4925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marL="0" lvl="2" algn="ctr" defTabSz="914377">
                <a:defRPr/>
              </a:pPr>
              <a:r>
                <a:rPr lang="th-TH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ลงทะเบียน</a:t>
              </a:r>
              <a:endPara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E67C3E4-6BEA-4A70-83BE-49E80444163C}"/>
                </a:ext>
              </a:extLst>
            </p:cNvPr>
            <p:cNvSpPr txBox="1"/>
            <p:nvPr/>
          </p:nvSpPr>
          <p:spPr>
            <a:xfrm>
              <a:off x="9166192" y="4036506"/>
              <a:ext cx="1573426" cy="46166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มีบริการ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HD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A393D12-9096-49D8-86FE-C8BB96F17B9F}"/>
                </a:ext>
              </a:extLst>
            </p:cNvPr>
            <p:cNvSpPr txBox="1"/>
            <p:nvPr/>
          </p:nvSpPr>
          <p:spPr>
            <a:xfrm>
              <a:off x="5059863" y="3215311"/>
              <a:ext cx="1536583" cy="46166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ไม่มีบริการ 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HD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</p:txBody>
        </p:sp>
        <p:cxnSp>
          <p:nvCxnSpPr>
            <p:cNvPr id="59" name="Connector: Elbow 58">
              <a:extLst>
                <a:ext uri="{FF2B5EF4-FFF2-40B4-BE49-F238E27FC236}">
                  <a16:creationId xmlns:a16="http://schemas.microsoft.com/office/drawing/2014/main" id="{AE828F91-53C8-41F0-807C-E7D5503F624A}"/>
                </a:ext>
              </a:extLst>
            </p:cNvPr>
            <p:cNvCxnSpPr>
              <a:cxnSpLocks/>
              <a:stCxn id="23" idx="1"/>
              <a:endCxn id="45" idx="0"/>
            </p:cNvCxnSpPr>
            <p:nvPr/>
          </p:nvCxnSpPr>
          <p:spPr>
            <a:xfrm rot="10800000" flipV="1">
              <a:off x="5581733" y="3680878"/>
              <a:ext cx="1092175" cy="346187"/>
            </a:xfrm>
            <a:prstGeom prst="bentConnector2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or: Elbow 60">
              <a:extLst>
                <a:ext uri="{FF2B5EF4-FFF2-40B4-BE49-F238E27FC236}">
                  <a16:creationId xmlns:a16="http://schemas.microsoft.com/office/drawing/2014/main" id="{8D5211CA-62CB-45D9-A42D-EB9215B64097}"/>
                </a:ext>
              </a:extLst>
            </p:cNvPr>
            <p:cNvCxnSpPr>
              <a:cxnSpLocks/>
              <a:stCxn id="65" idx="2"/>
              <a:endCxn id="23" idx="0"/>
            </p:cNvCxnSpPr>
            <p:nvPr/>
          </p:nvCxnSpPr>
          <p:spPr>
            <a:xfrm rot="5400000">
              <a:off x="8805034" y="1879880"/>
              <a:ext cx="871643" cy="2268689"/>
            </a:xfrm>
            <a:prstGeom prst="bentConnector3">
              <a:avLst>
                <a:gd name="adj1" fmla="val 58070"/>
              </a:avLst>
            </a:prstGeom>
            <a:ln w="571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or: Elbow 63">
              <a:extLst>
                <a:ext uri="{FF2B5EF4-FFF2-40B4-BE49-F238E27FC236}">
                  <a16:creationId xmlns:a16="http://schemas.microsoft.com/office/drawing/2014/main" id="{3816A0D5-F7DF-4131-9161-5BBA6C33CE86}"/>
                </a:ext>
              </a:extLst>
            </p:cNvPr>
            <p:cNvCxnSpPr>
              <a:cxnSpLocks/>
              <a:stCxn id="26" idx="2"/>
              <a:endCxn id="23" idx="0"/>
            </p:cNvCxnSpPr>
            <p:nvPr/>
          </p:nvCxnSpPr>
          <p:spPr>
            <a:xfrm rot="16200000" flipH="1">
              <a:off x="6931893" y="2275429"/>
              <a:ext cx="721814" cy="1627420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Elbow 69">
              <a:extLst>
                <a:ext uri="{FF2B5EF4-FFF2-40B4-BE49-F238E27FC236}">
                  <a16:creationId xmlns:a16="http://schemas.microsoft.com/office/drawing/2014/main" id="{181966AE-C61D-4671-B41A-B27BBD2943C7}"/>
                </a:ext>
              </a:extLst>
            </p:cNvPr>
            <p:cNvCxnSpPr>
              <a:cxnSpLocks/>
              <a:stCxn id="45" idx="2"/>
              <a:endCxn id="69" idx="1"/>
            </p:cNvCxnSpPr>
            <p:nvPr/>
          </p:nvCxnSpPr>
          <p:spPr>
            <a:xfrm rot="16200000" flipH="1">
              <a:off x="6672882" y="3397581"/>
              <a:ext cx="342478" cy="2524778"/>
            </a:xfrm>
            <a:prstGeom prst="bentConnector2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or: Elbow 88">
              <a:extLst>
                <a:ext uri="{FF2B5EF4-FFF2-40B4-BE49-F238E27FC236}">
                  <a16:creationId xmlns:a16="http://schemas.microsoft.com/office/drawing/2014/main" id="{339BCCFC-6FEC-4E84-9AB6-43B7D8517465}"/>
                </a:ext>
              </a:extLst>
            </p:cNvPr>
            <p:cNvCxnSpPr>
              <a:cxnSpLocks/>
              <a:stCxn id="13" idx="2"/>
              <a:endCxn id="39" idx="1"/>
            </p:cNvCxnSpPr>
            <p:nvPr/>
          </p:nvCxnSpPr>
          <p:spPr>
            <a:xfrm rot="16200000" flipH="1">
              <a:off x="4328954" y="2354594"/>
              <a:ext cx="1982470" cy="4942715"/>
            </a:xfrm>
            <a:prstGeom prst="bentConnector2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7B14F036-FB92-4C36-8D6B-7AC9F19E2F43}"/>
                </a:ext>
              </a:extLst>
            </p:cNvPr>
            <p:cNvCxnSpPr>
              <a:cxnSpLocks/>
              <a:stCxn id="69" idx="2"/>
              <a:endCxn id="39" idx="0"/>
            </p:cNvCxnSpPr>
            <p:nvPr/>
          </p:nvCxnSpPr>
          <p:spPr>
            <a:xfrm flipH="1">
              <a:off x="8893223" y="5092819"/>
              <a:ext cx="1" cy="493535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ctor: Elbow 155">
              <a:extLst>
                <a:ext uri="{FF2B5EF4-FFF2-40B4-BE49-F238E27FC236}">
                  <a16:creationId xmlns:a16="http://schemas.microsoft.com/office/drawing/2014/main" id="{10542F75-87D5-4959-B1E0-588CD3B77468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 rot="10800000" flipV="1">
              <a:off x="2848833" y="1392066"/>
              <a:ext cx="1730485" cy="1242322"/>
            </a:xfrm>
            <a:prstGeom prst="bentConnector2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or: Elbow 159">
              <a:extLst>
                <a:ext uri="{FF2B5EF4-FFF2-40B4-BE49-F238E27FC236}">
                  <a16:creationId xmlns:a16="http://schemas.microsoft.com/office/drawing/2014/main" id="{3BD25660-2B76-46C5-8EEA-E89C2D4C77E0}"/>
                </a:ext>
              </a:extLst>
            </p:cNvPr>
            <p:cNvCxnSpPr>
              <a:cxnSpLocks/>
              <a:endCxn id="65" idx="0"/>
            </p:cNvCxnSpPr>
            <p:nvPr/>
          </p:nvCxnSpPr>
          <p:spPr>
            <a:xfrm>
              <a:off x="9907636" y="1317614"/>
              <a:ext cx="467563" cy="429792"/>
            </a:xfrm>
            <a:prstGeom prst="bentConnector2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B3C23498-0D0B-42D9-A867-ADE43CAF3976}"/>
                </a:ext>
              </a:extLst>
            </p:cNvPr>
            <p:cNvCxnSpPr>
              <a:cxnSpLocks/>
            </p:cNvCxnSpPr>
            <p:nvPr/>
          </p:nvCxnSpPr>
          <p:spPr>
            <a:xfrm>
              <a:off x="6512215" y="1672145"/>
              <a:ext cx="8660" cy="573672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E96F908-02BA-468A-B1B4-9C14999E5BDD}"/>
                </a:ext>
              </a:extLst>
            </p:cNvPr>
            <p:cNvSpPr/>
            <p:nvPr/>
          </p:nvSpPr>
          <p:spPr>
            <a:xfrm>
              <a:off x="1431556" y="1525001"/>
              <a:ext cx="2592251" cy="304459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3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A17C0C9-F88D-4CEE-9A3E-23759624DC18}"/>
                </a:ext>
              </a:extLst>
            </p:cNvPr>
            <p:cNvSpPr txBox="1"/>
            <p:nvPr/>
          </p:nvSpPr>
          <p:spPr>
            <a:xfrm>
              <a:off x="5539850" y="5469924"/>
              <a:ext cx="1513025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4925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marL="0" lvl="2" algn="ctr" defTabSz="914377">
                <a:defRPr/>
              </a:pPr>
              <a:r>
                <a:rPr lang="en-US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HD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9D0F558-66EB-4792-A129-6442CAFA890E}"/>
                </a:ext>
              </a:extLst>
            </p:cNvPr>
            <p:cNvSpPr/>
            <p:nvPr/>
          </p:nvSpPr>
          <p:spPr>
            <a:xfrm>
              <a:off x="4675127" y="972854"/>
              <a:ext cx="3607924" cy="6667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algn="ctr" defTabSz="914377">
                <a:defRPr/>
              </a:pPr>
              <a:r>
                <a:rPr lang="th-TH" b="1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ผู้ป่วยไตวายเรื้อรังระยะสุดท้าย</a:t>
              </a:r>
              <a:endPara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2276F62E-C1C7-4471-A0FB-E6FC4E157CDA}"/>
                </a:ext>
              </a:extLst>
            </p:cNvPr>
            <p:cNvCxnSpPr>
              <a:cxnSpLocks/>
              <a:endCxn id="69" idx="0"/>
            </p:cNvCxnSpPr>
            <p:nvPr/>
          </p:nvCxnSpPr>
          <p:spPr>
            <a:xfrm>
              <a:off x="8893223" y="3943581"/>
              <a:ext cx="1" cy="626018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1A6A288-4942-4858-A0B7-3200555BE37A}"/>
              </a:ext>
            </a:extLst>
          </p:cNvPr>
          <p:cNvSpPr/>
          <p:nvPr/>
        </p:nvSpPr>
        <p:spPr>
          <a:xfrm>
            <a:off x="188072" y="6286445"/>
            <a:ext cx="7721491" cy="46166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 หน่วย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HD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ที่ไม่ใช่</a:t>
            </a:r>
            <a:r>
              <a:rPr lang="th-TH" sz="28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หน่วยบริการรับส่งต่อทั่วไป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ลงทะเบียนผป. 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HD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รายใหม่ไม่ได้</a:t>
            </a:r>
            <a:endParaRPr lang="en-US" sz="28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4297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12A845-96AA-485D-BF04-0BEB1A781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57200"/>
            <a:ext cx="10909640" cy="1368614"/>
          </a:xfrm>
        </p:spPr>
        <p:txBody>
          <a:bodyPr anchor="ctr">
            <a:norm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สรุปหลักเกณฑ์ เงื่อนไขกรณีบริการผู้ป่วยโรคไตวายเรื้อรัง ปีงบประมาณ </a:t>
            </a:r>
            <a:r>
              <a:rPr lang="en-US" sz="36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2565 </a:t>
            </a:r>
            <a:br>
              <a:rPr lang="th-TH" sz="36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ที่เปลี่ยนแปลง</a:t>
            </a:r>
            <a:endParaRPr lang="th-TH" sz="3600" dirty="0"/>
          </a:p>
        </p:txBody>
      </p:sp>
      <p:sp>
        <p:nvSpPr>
          <p:cNvPr id="75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เพราะโควิด-19 ทำให้ผู้คนหันมาจ่ายเงินแบบไร้สัมผัสมากขึ้น  และเข้าสู่สังคมไร้เงินสดเร็วกว่าเดิม - Marketeer Online">
            <a:extLst>
              <a:ext uri="{FF2B5EF4-FFF2-40B4-BE49-F238E27FC236}">
                <a16:creationId xmlns:a16="http://schemas.microsoft.com/office/drawing/2014/main" id="{F0956A1A-B4D0-4F7A-91A1-2E7962FF4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2978742"/>
            <a:ext cx="5614416" cy="293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การชำระเงินโดยมือถือ โดย วีรพงษ์ รามางกูร">
            <a:extLst>
              <a:ext uri="{FF2B5EF4-FFF2-40B4-BE49-F238E27FC236}">
                <a16:creationId xmlns:a16="http://schemas.microsoft.com/office/drawing/2014/main" id="{DE86B87A-4DD9-483F-9C55-51E2EECA2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496" y="3397586"/>
            <a:ext cx="5614416" cy="20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09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D77F57-CED7-4653-8BB5-7B1622B0E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056087"/>
              </p:ext>
            </p:extLst>
          </p:nvPr>
        </p:nvGraphicFramePr>
        <p:xfrm>
          <a:off x="260251" y="460589"/>
          <a:ext cx="11671498" cy="5936821"/>
        </p:xfrm>
        <a:graphic>
          <a:graphicData uri="http://schemas.openxmlformats.org/drawingml/2006/table">
            <a:tbl>
              <a:tblPr firstRow="1" firstCol="1" bandRow="1"/>
              <a:tblGrid>
                <a:gridCol w="400147">
                  <a:extLst>
                    <a:ext uri="{9D8B030D-6E8A-4147-A177-3AD203B41FA5}">
                      <a16:colId xmlns:a16="http://schemas.microsoft.com/office/drawing/2014/main" val="3491987562"/>
                    </a:ext>
                  </a:extLst>
                </a:gridCol>
                <a:gridCol w="2305611">
                  <a:extLst>
                    <a:ext uri="{9D8B030D-6E8A-4147-A177-3AD203B41FA5}">
                      <a16:colId xmlns:a16="http://schemas.microsoft.com/office/drawing/2014/main" val="1450644673"/>
                    </a:ext>
                  </a:extLst>
                </a:gridCol>
                <a:gridCol w="2567619">
                  <a:extLst>
                    <a:ext uri="{9D8B030D-6E8A-4147-A177-3AD203B41FA5}">
                      <a16:colId xmlns:a16="http://schemas.microsoft.com/office/drawing/2014/main" val="1492955719"/>
                    </a:ext>
                  </a:extLst>
                </a:gridCol>
                <a:gridCol w="6398121">
                  <a:extLst>
                    <a:ext uri="{9D8B030D-6E8A-4147-A177-3AD203B41FA5}">
                      <a16:colId xmlns:a16="http://schemas.microsoft.com/office/drawing/2014/main" val="360617159"/>
                    </a:ext>
                  </a:extLst>
                </a:gridCol>
              </a:tblGrid>
              <a:tr h="500499">
                <a:tc>
                  <a:txBody>
                    <a:bodyPr/>
                    <a:lstStyle/>
                    <a:p>
                      <a:pPr algn="ctr"/>
                      <a:r>
                        <a:rPr lang="en-US" sz="23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No.</a:t>
                      </a:r>
                      <a:endParaRPr lang="en-US" sz="23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en-US" sz="23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(เดิม) ปีงบประมาณ </a:t>
                      </a:r>
                      <a:r>
                        <a:rPr lang="en-US" sz="23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2564 </a:t>
                      </a:r>
                      <a:endParaRPr lang="en-US" sz="23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(ใหม่) ปีงบประมาณ </a:t>
                      </a:r>
                      <a:r>
                        <a:rPr lang="en-US" sz="23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2565</a:t>
                      </a:r>
                      <a:endParaRPr lang="en-US" sz="2300" b="1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725399"/>
                  </a:ext>
                </a:extLst>
              </a:tr>
              <a:tr h="526421">
                <a:tc gridSpan="4">
                  <a:txBody>
                    <a:bodyPr/>
                    <a:lstStyle/>
                    <a:p>
                      <a:pPr marL="182562" lvl="0" inden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กรณีการฟอกเลือดด้วยเครื่องไตเทียม </a:t>
                      </a:r>
                      <a:r>
                        <a:rPr lang="th-TH" sz="2400" b="1" u="sng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เริ่ม </a:t>
                      </a:r>
                      <a:r>
                        <a:rPr lang="en-US" sz="2400" b="1" u="sng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400" b="1" u="sng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ก.พ.</a:t>
                      </a:r>
                      <a:r>
                        <a:rPr lang="en-US" sz="2400" b="1" u="sng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65</a:t>
                      </a:r>
                      <a:r>
                        <a:rPr lang="th-TH" sz="2400" b="1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945104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3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ค่าบริการฟอกเลือด (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HD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3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1,500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บาท/ครั้ง  หรือ 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1,700 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บาท/ครั้ง (ไม่เกิน 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3 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ครั้ง/สัปดาห์)</a:t>
                      </a:r>
                      <a:endParaRPr lang="en-US" sz="23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1,500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บาท/ครั้ง </a:t>
                      </a:r>
                      <a:r>
                        <a:rPr lang="th-TH" sz="2300" u="sng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ยกเลิก  </a:t>
                      </a:r>
                      <a:r>
                        <a:rPr lang="en-US" sz="2300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1,700 </a:t>
                      </a:r>
                      <a:r>
                        <a:rPr lang="th-TH" sz="2300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บาท/ครั้ง</a:t>
                      </a:r>
                      <a:endParaRPr lang="en-US" sz="2300" dirty="0">
                        <a:solidFill>
                          <a:srgbClr val="0000CC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271199"/>
                  </a:ext>
                </a:extLst>
              </a:tr>
              <a:tr h="1404701"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3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ค่าบริการฟอกเลือด</a:t>
                      </a:r>
                      <a:endParaRPr lang="en-US" sz="2300" strike="noStrike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3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300" b="1" u="sng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อาจจะพิจารณา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ดำเนินการใน 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รูปแบบ ดังนี้</a:t>
                      </a:r>
                      <a:endParaRPr lang="en-US" sz="23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300" u="sng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รูปแบบที่ </a:t>
                      </a:r>
                      <a:r>
                        <a:rPr lang="en-US" sz="2300" u="sng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ค่า 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HD 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เหมาจ่าย 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1,500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บาท และ กรณี 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HIV 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เหมาจ่าย 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4,000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บาท </a:t>
                      </a:r>
                      <a:endParaRPr lang="en-US" sz="23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300" u="sng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รูปแบบที่ </a:t>
                      </a:r>
                      <a:r>
                        <a:rPr lang="en-US" sz="2300" u="sng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ค่า 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HD 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เหมาจ่าย 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1,300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บาท และ สปสช. จะส่งตัวกรองแบบ 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Single Use Dialyzer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(High flux 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หรือ 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Low flux)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Blood line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และเข็ม ผ่านระบบ 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VMI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300" strike="sng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737550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การพิสูจน์การเข้ารับบริการ</a:t>
                      </a:r>
                      <a:endParaRPr lang="en-US" sz="23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(ขอ 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Authentication code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23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3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ผู้ป่วย 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HD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ต้องมีการพิสูจน์ตัวตนการเข้ารับบริการ ทุกครั้ง</a:t>
                      </a:r>
                      <a:endParaRPr lang="en-US" sz="2300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05018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3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เกณฑ์การใช้ยา 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Erythropoietin</a:t>
                      </a:r>
                      <a:endParaRPr lang="en-US" sz="23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3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Hct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&lt;=30% 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จ่าย 8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vial/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  <a:endParaRPr lang="en-US" sz="23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Hct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&gt;30% 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จ่าย 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4 vial/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  <a:endParaRPr lang="en-US" sz="23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เริ่มให้ 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EPO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เมื่อ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Hct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&lt;30% </a:t>
                      </a:r>
                      <a:endParaRPr lang="th-TH" sz="23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Hct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&lt; 33% 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จ่าย 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 vial/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สัปดาห์ </a:t>
                      </a:r>
                      <a:endParaRPr lang="en-US" sz="23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Hct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&gt;=33% 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จ่าย 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 vial/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สัปดาห์ </a:t>
                      </a:r>
                      <a:endParaRPr lang="en-US" sz="23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Hct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&gt;=36% 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หยุดจ่ายยา 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EPO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ผู้ป่วย 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HD </a:t>
                      </a:r>
                      <a:r>
                        <a:rPr lang="th-TH" sz="23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รายใหม่ </a:t>
                      </a:r>
                      <a:r>
                        <a:rPr lang="th-TH" sz="23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ตั้งแต่ </a:t>
                      </a:r>
                      <a:r>
                        <a:rPr lang="en-US" sz="23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3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ก.พ.</a:t>
                      </a:r>
                      <a:r>
                        <a:rPr lang="en-US" sz="23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65 </a:t>
                      </a:r>
                      <a:r>
                        <a:rPr lang="th-TH" sz="23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สนับสนุนยาที่อยู่ในบัญชีนวัตกรรม  </a:t>
                      </a:r>
                      <a:endParaRPr lang="en-US" sz="23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784288"/>
                  </a:ext>
                </a:extLst>
              </a:tr>
            </a:tbl>
          </a:graphicData>
        </a:graphic>
      </p:graphicFrame>
      <p:pic>
        <p:nvPicPr>
          <p:cNvPr id="4" name="Picture 34" descr="LOGO_THA">
            <a:extLst>
              <a:ext uri="{FF2B5EF4-FFF2-40B4-BE49-F238E27FC236}">
                <a16:creationId xmlns:a16="http://schemas.microsoft.com/office/drawing/2014/main" id="{BFFB9795-8DAF-4854-BC8A-FD81203BA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80575" y="0"/>
            <a:ext cx="911423" cy="3837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6068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D77F57-CED7-4653-8BB5-7B1622B0E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919528"/>
              </p:ext>
            </p:extLst>
          </p:nvPr>
        </p:nvGraphicFramePr>
        <p:xfrm>
          <a:off x="411795" y="1263535"/>
          <a:ext cx="11324491" cy="4597569"/>
        </p:xfrm>
        <a:graphic>
          <a:graphicData uri="http://schemas.openxmlformats.org/drawingml/2006/table">
            <a:tbl>
              <a:tblPr firstRow="1" firstCol="1" bandRow="1"/>
              <a:tblGrid>
                <a:gridCol w="607255">
                  <a:extLst>
                    <a:ext uri="{9D8B030D-6E8A-4147-A177-3AD203B41FA5}">
                      <a16:colId xmlns:a16="http://schemas.microsoft.com/office/drawing/2014/main" val="3491987562"/>
                    </a:ext>
                  </a:extLst>
                </a:gridCol>
                <a:gridCol w="2588456">
                  <a:extLst>
                    <a:ext uri="{9D8B030D-6E8A-4147-A177-3AD203B41FA5}">
                      <a16:colId xmlns:a16="http://schemas.microsoft.com/office/drawing/2014/main" val="375305893"/>
                    </a:ext>
                  </a:extLst>
                </a:gridCol>
                <a:gridCol w="4979963">
                  <a:extLst>
                    <a:ext uri="{9D8B030D-6E8A-4147-A177-3AD203B41FA5}">
                      <a16:colId xmlns:a16="http://schemas.microsoft.com/office/drawing/2014/main" val="864447715"/>
                    </a:ext>
                  </a:extLst>
                </a:gridCol>
                <a:gridCol w="3148817">
                  <a:extLst>
                    <a:ext uri="{9D8B030D-6E8A-4147-A177-3AD203B41FA5}">
                      <a16:colId xmlns:a16="http://schemas.microsoft.com/office/drawing/2014/main" val="3017109533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No.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(เดิม) ปีงบประมาณ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2564 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(ใหม่) ปีงบประมาณ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2565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725399"/>
                  </a:ext>
                </a:extLst>
              </a:tr>
              <a:tr h="391329">
                <a:tc gridSpan="4">
                  <a:txBody>
                    <a:bodyPr/>
                    <a:lstStyle/>
                    <a:p>
                      <a:pPr marL="342900" lvl="0" indent="-160338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กรณีการฟอกเลือดด้วยเครื่องไตเทียม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(ต่อ)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342900" lvl="0" indent="-160338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945104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ค่าบริการสำหรับการเตรียมเส้นเลือด (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Vascular access)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/ ปีงบประมาณ</a:t>
                      </a:r>
                      <a:endParaRPr lang="th-TH" sz="2400" dirty="0"/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67763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.1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Tunnel cuffed catheter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เบิกตามจริงแต่ไม่เกิน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12,000</a:t>
                      </a: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บาท (รวมค่าสายและ ค่าใส่สาย)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ไม่จำกัดจำนวนครั้ง  ตามความจำเป็น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442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.2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AVF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เบิกตามจริงแต่ไม่เกิน 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8,000</a:t>
                      </a: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บาท (รวมค่าผ่าตัด ค่าห้องผ่าตัด 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strike="noStrike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และค่าตรวจทางห้องปฏิบัติการ)</a:t>
                      </a:r>
                      <a:r>
                        <a:rPr lang="en-US" sz="2400" strike="noStrike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ไม่จำกัดจำนวนครั้ง  ตามความจำเป็น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96872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.3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AVG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เบิกตามจริงแต่ไม่เกิน 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8,000</a:t>
                      </a: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บาท (รวมค่าผ่าตัด ค่าห้องผ่าตัด 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strike="noStrike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และค่าตรวจห้องปฏิบัติการ ) และ </a:t>
                      </a: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ค่า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graft </a:t>
                      </a: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ไม่เกิน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14,000</a:t>
                      </a: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บาท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ไม่จำกัดจำนวนครั้ง  ตามความจำเป็น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53754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.4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Temporary double lumen catheter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เบิกตามจริงแต่ไม่เกิน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5,000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บาท (รวมค่าสายและค่าใส่สาย)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ไม่จำกัดจำนวนครั้ง  ตามความจำเป็น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603859"/>
                  </a:ext>
                </a:extLst>
              </a:tr>
            </a:tbl>
          </a:graphicData>
        </a:graphic>
      </p:graphicFrame>
      <p:pic>
        <p:nvPicPr>
          <p:cNvPr id="5" name="Picture 34" descr="LOGO_THA">
            <a:extLst>
              <a:ext uri="{FF2B5EF4-FFF2-40B4-BE49-F238E27FC236}">
                <a16:creationId xmlns:a16="http://schemas.microsoft.com/office/drawing/2014/main" id="{18F29474-4EAF-404F-97CD-17A721E01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8370" y="98474"/>
            <a:ext cx="911423" cy="3837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8447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41A352-EFC6-4094-9721-3760BF0ED5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723717"/>
              </p:ext>
            </p:extLst>
          </p:nvPr>
        </p:nvGraphicFramePr>
        <p:xfrm>
          <a:off x="330591" y="383757"/>
          <a:ext cx="11530818" cy="6158468"/>
        </p:xfrm>
        <a:graphic>
          <a:graphicData uri="http://schemas.openxmlformats.org/drawingml/2006/table">
            <a:tbl>
              <a:tblPr firstRow="1" firstCol="1" bandRow="1"/>
              <a:tblGrid>
                <a:gridCol w="591637">
                  <a:extLst>
                    <a:ext uri="{9D8B030D-6E8A-4147-A177-3AD203B41FA5}">
                      <a16:colId xmlns:a16="http://schemas.microsoft.com/office/drawing/2014/main" val="2229103501"/>
                    </a:ext>
                  </a:extLst>
                </a:gridCol>
                <a:gridCol w="2489187">
                  <a:extLst>
                    <a:ext uri="{9D8B030D-6E8A-4147-A177-3AD203B41FA5}">
                      <a16:colId xmlns:a16="http://schemas.microsoft.com/office/drawing/2014/main" val="3427338228"/>
                    </a:ext>
                  </a:extLst>
                </a:gridCol>
                <a:gridCol w="3160542">
                  <a:extLst>
                    <a:ext uri="{9D8B030D-6E8A-4147-A177-3AD203B41FA5}">
                      <a16:colId xmlns:a16="http://schemas.microsoft.com/office/drawing/2014/main" val="2346624563"/>
                    </a:ext>
                  </a:extLst>
                </a:gridCol>
                <a:gridCol w="5289452">
                  <a:extLst>
                    <a:ext uri="{9D8B030D-6E8A-4147-A177-3AD203B41FA5}">
                      <a16:colId xmlns:a16="http://schemas.microsoft.com/office/drawing/2014/main" val="2012667045"/>
                    </a:ext>
                  </a:extLst>
                </a:gridCol>
              </a:tblGrid>
              <a:tr h="4884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No.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(เดิม) ปีงบประมาณ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2564 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(ใหม่) ปีงบประมาณ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2565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011394"/>
                  </a:ext>
                </a:extLst>
              </a:tr>
              <a:tr h="434848">
                <a:tc gridSpan="4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2. </a:t>
                      </a: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กรณีการล้างไตผ่านทางช่องท้อง </a:t>
                      </a:r>
                      <a:r>
                        <a:rPr lang="th-TH" sz="2400" b="1" u="sng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เริ่ม </a:t>
                      </a:r>
                      <a:r>
                        <a:rPr lang="en-US" sz="2400" b="1" u="sng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400" b="1" u="sng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ก.พ.</a:t>
                      </a:r>
                      <a:r>
                        <a:rPr lang="en-US" sz="2400" b="1" u="sng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65</a:t>
                      </a:r>
                      <a:r>
                        <a:rPr lang="th-TH" sz="2400" b="1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8880" marR="3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9347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400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400" strike="noStrike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8880" marR="3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น้ำยาล้างไต </a:t>
                      </a:r>
                      <a:r>
                        <a:rPr lang="en-US" sz="2400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CAPD</a:t>
                      </a:r>
                      <a:endParaRPr lang="en-US" sz="2400" strike="noStrike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8880" marR="3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ไม่เกิน </a:t>
                      </a:r>
                      <a:r>
                        <a:rPr lang="en-US" sz="2400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4 </a:t>
                      </a:r>
                      <a:r>
                        <a:rPr lang="th-TH" sz="2400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ถุง/วัน  หากเกินต้องอุทธรณ์</a:t>
                      </a:r>
                      <a:endParaRPr lang="en-US" sz="2400" strike="noStrike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8880" marR="3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strike="noStrike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ไม่จำกัดจำนวน ตามความจำเป็น</a:t>
                      </a:r>
                      <a:endParaRPr lang="en-US" sz="2400" strike="noStrike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8880" marR="3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2952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400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400" strike="noStrike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8880" marR="3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น้ำยาล้างไต</a:t>
                      </a:r>
                      <a:r>
                        <a:rPr lang="en-US" sz="2400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APD </a:t>
                      </a:r>
                      <a:endParaRPr lang="en-US" sz="2400" strike="noStrike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8880" marR="3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ไม่เกิน </a:t>
                      </a:r>
                      <a:r>
                        <a:rPr lang="en-US" sz="2400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2400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ถุง/วัน  หากเกินต้องอุทธรณ์</a:t>
                      </a:r>
                      <a:endParaRPr lang="en-US" sz="2400" strike="noStrike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8880" marR="3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strike="noStrike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ไม่จำกัดจำนวน </a:t>
                      </a:r>
                      <a:r>
                        <a:rPr lang="th-TH" sz="2400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ตามความจำเป็น</a:t>
                      </a:r>
                      <a:endParaRPr lang="en-US" sz="2400" strike="noStrike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8880" marR="3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838596"/>
                  </a:ext>
                </a:extLst>
              </a:tr>
              <a:tr h="39902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8880" marR="3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สายล้างไตทางช่องท้อง 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(TK)</a:t>
                      </a:r>
                    </a:p>
                  </a:txBody>
                  <a:tcPr marL="38880" marR="3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เส้น/ปีงบประมาณ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8880" marR="3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ตามที่ใช้จริง ตามความจำเป็น  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8880" marR="3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636322"/>
                  </a:ext>
                </a:extLst>
              </a:tr>
              <a:tr h="162560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8880" marR="3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เกณฑ์การใช้ยา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Erythropoietin  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8880" marR="3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Hct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&lt;=30% 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จ่าย 8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vial/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Hct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&gt;30% 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จ่าย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4 vial/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</a:p>
                    <a:p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(ชื่อยา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Epiao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2.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Eporon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Renogen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4. Hema-Plus </a:t>
                      </a:r>
                    </a:p>
                    <a:p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5.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Espogen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6.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Hypercrit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7.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Epokine</a:t>
                      </a:r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เริ่มให้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EPO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เมื่อ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Hct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&lt;30% </a:t>
                      </a:r>
                      <a:endParaRPr lang="th-TH" sz="24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Hct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&lt; 33% 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จ่าย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 vial/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สัปดาห์ 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Hct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&gt;=33% 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จ่าย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 vial/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สัปดาห์ 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Hct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&gt;=36% 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หยุดจ่ายยา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EPO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ผู้ป่วย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HD </a:t>
                      </a:r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รายใหม่ </a:t>
                      </a:r>
                      <a:r>
                        <a:rPr lang="th-TH" sz="24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ตั้งแต่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4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ก.พ.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65 </a:t>
                      </a:r>
                      <a:r>
                        <a:rPr lang="th-TH" sz="24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สนับสนุนยาที่อยู่ในบัญชีนวัตกรรม  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2843" marR="22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783820"/>
                  </a:ext>
                </a:extLst>
              </a:tr>
              <a:tr h="71745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8880" marR="3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ค่าบริการล้างไตผ่านทางช่องท้อง 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8880" marR="3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2,500 </a:t>
                      </a:r>
                      <a:r>
                        <a:rPr lang="th-TH" sz="24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บาท/เดือน รวมค่าวางสาย </a:t>
                      </a:r>
                      <a:r>
                        <a:rPr lang="en-US" sz="2400" b="0" dirty="0" err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Tenckhoff</a:t>
                      </a:r>
                      <a:r>
                        <a:rPr lang="en-US" sz="2400" b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catheter</a:t>
                      </a:r>
                    </a:p>
                  </a:txBody>
                  <a:tcPr marL="38880" marR="3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2,500 </a:t>
                      </a:r>
                      <a:r>
                        <a:rPr lang="th-TH" sz="24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บาท/เดือน และจ่ายเพิ่มค่าวางสาย</a:t>
                      </a:r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Tenckhoff</a:t>
                      </a:r>
                      <a:r>
                        <a:rPr lang="en-US" sz="2400" b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catheter</a:t>
                      </a:r>
                      <a:r>
                        <a:rPr lang="th-TH" sz="24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เป็นบริการผ่าตัดแบบไม่ค้างคืน (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ODS) </a:t>
                      </a:r>
                      <a:r>
                        <a:rPr lang="th-TH" sz="24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จ่ายตามระบบ 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DRGs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8880" marR="3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788344"/>
                  </a:ext>
                </a:extLst>
              </a:tr>
              <a:tr h="1083212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2400" b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8880" marR="3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ยกเลิกการจ่ายค่าบริการซ้ำซ้อน ของ 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Temporary HD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8880" marR="3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ค่าฟอกเลือด 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1,500 </a:t>
                      </a:r>
                      <a:r>
                        <a:rPr lang="th-TH" sz="24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บาท/ครั้ง </a:t>
                      </a:r>
                    </a:p>
                    <a:p>
                      <a:r>
                        <a:rPr lang="th-TH" sz="24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และค่าบริการล้างไตผ่านทางช่องท้อง 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2,500</a:t>
                      </a:r>
                      <a:r>
                        <a:rPr lang="th-TH" sz="24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บาท/เดือน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8880" marR="3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57200" algn="l"/>
                        </a:tabLst>
                      </a:pPr>
                      <a:r>
                        <a:rPr lang="th-TH" sz="24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จ่ายเฉพาะค่าฟอกเลือด 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1,500</a:t>
                      </a:r>
                      <a:r>
                        <a:rPr lang="th-TH" sz="24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บาท/ครั้งเท่านั้น  (ยกเลิกการจ่ายค่าบริการ 2,500 บาท/เดือน) ไม่ส่งน้ำยาล้างไตในเดือนที่มี</a:t>
                      </a:r>
                      <a:r>
                        <a:rPr lang="th-TH" sz="2400" b="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การทำ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Temporary HD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8880" marR="3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254161"/>
                  </a:ext>
                </a:extLst>
              </a:tr>
            </a:tbl>
          </a:graphicData>
        </a:graphic>
      </p:graphicFrame>
      <p:pic>
        <p:nvPicPr>
          <p:cNvPr id="6" name="Picture 34" descr="LOGO_THA">
            <a:extLst>
              <a:ext uri="{FF2B5EF4-FFF2-40B4-BE49-F238E27FC236}">
                <a16:creationId xmlns:a16="http://schemas.microsoft.com/office/drawing/2014/main" id="{70351C1B-F00B-4DFE-BE75-4D5411199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80575" y="0"/>
            <a:ext cx="911423" cy="3837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1416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1051</Words>
  <Application>Microsoft Office PowerPoint</Application>
  <PresentationFormat>Widescreen</PresentationFormat>
  <Paragraphs>144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Tahoma</vt:lpstr>
      <vt:lpstr>TH Fah kwang</vt:lpstr>
      <vt:lpstr>TH SarabunPSK</vt:lpstr>
      <vt:lpstr>Office Theme</vt:lpstr>
      <vt:lpstr>บริการผู้ป่วยไตวายเรื้อรัง ในระบบหลักประกันสุขภาพแห่งชาติ ปีงบประมาณ 2565</vt:lpstr>
      <vt:lpstr>    ที่มา</vt:lpstr>
      <vt:lpstr>เงื่อนไขกรณีบริการผู้ป่วยโรคไตวายเรื้อรัง ปีงบประมาณ 2565  ที่เปลี่ยนแปลง</vt:lpstr>
      <vt:lpstr> การขึ้นทะเบียน</vt:lpstr>
      <vt:lpstr>PowerPoint Presentation</vt:lpstr>
      <vt:lpstr>สรุปหลักเกณฑ์ เงื่อนไขกรณีบริการผู้ป่วยโรคไตวายเรื้อรัง ปีงบประมาณ 2565  ที่เปลี่ยนแปลง</vt:lpstr>
      <vt:lpstr>PowerPoint Presentation</vt:lpstr>
      <vt:lpstr>PowerPoint Presentation</vt:lpstr>
      <vt:lpstr>PowerPoint Presentation</vt:lpstr>
      <vt:lpstr>ขอบคุณค่ะ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บริการผู้ป่วยไตวายเรื้อรัง ในระบบหลักประกันสุขภาพแห่งชาติ ปีงบประมาณ 2565</dc:title>
  <dc:creator>nhso 121</dc:creator>
  <cp:lastModifiedBy>nhso 117</cp:lastModifiedBy>
  <cp:revision>8</cp:revision>
  <dcterms:created xsi:type="dcterms:W3CDTF">2022-02-08T09:39:19Z</dcterms:created>
  <dcterms:modified xsi:type="dcterms:W3CDTF">2022-02-15T01:39:51Z</dcterms:modified>
</cp:coreProperties>
</file>